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58" r:id="rId4"/>
    <p:sldId id="259" r:id="rId5"/>
    <p:sldId id="260" r:id="rId6"/>
    <p:sldId id="285" r:id="rId7"/>
    <p:sldId id="262" r:id="rId8"/>
    <p:sldId id="289" r:id="rId9"/>
    <p:sldId id="277" r:id="rId10"/>
    <p:sldId id="288" r:id="rId11"/>
    <p:sldId id="275" r:id="rId12"/>
    <p:sldId id="286" r:id="rId13"/>
    <p:sldId id="279" r:id="rId14"/>
    <p:sldId id="281" r:id="rId15"/>
    <p:sldId id="273" r:id="rId16"/>
    <p:sldId id="283" r:id="rId17"/>
    <p:sldId id="284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2D1EC"/>
    <a:srgbClr val="E36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 snapToObjects="1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# of Students in ACE Courses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75425418086145"/>
          <c:y val="0.1787835982158682"/>
          <c:w val="0.84121217310190266"/>
          <c:h val="0.71122390704109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Spring '18</c:v>
                </c:pt>
                <c:pt idx="1">
                  <c:v>Spring '22</c:v>
                </c:pt>
                <c:pt idx="2">
                  <c:v>Spring '23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6189</c:v>
                </c:pt>
                <c:pt idx="1">
                  <c:v>2490</c:v>
                </c:pt>
                <c:pt idx="2">
                  <c:v>3352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6-4D55-ABA5-07DBF30F9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119616"/>
        <c:axId val="1464121280"/>
      </c:barChart>
      <c:catAx>
        <c:axId val="146411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121280"/>
        <c:crosses val="autoZero"/>
        <c:auto val="1"/>
        <c:lblAlgn val="ctr"/>
        <c:lblOffset val="100"/>
        <c:noMultiLvlLbl val="0"/>
      </c:catAx>
      <c:valAx>
        <c:axId val="14641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11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# of Students in ACE Courses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Spring '18</c:v>
                </c:pt>
                <c:pt idx="1">
                  <c:v>Spring '22</c:v>
                </c:pt>
                <c:pt idx="2">
                  <c:v>Spring '23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6189</c:v>
                </c:pt>
                <c:pt idx="1">
                  <c:v>2490</c:v>
                </c:pt>
                <c:pt idx="2">
                  <c:v>3352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C-470F-B6FF-7BC46EB67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119616"/>
        <c:axId val="1464121280"/>
      </c:barChart>
      <c:catAx>
        <c:axId val="146411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121280"/>
        <c:crosses val="autoZero"/>
        <c:auto val="1"/>
        <c:lblAlgn val="ctr"/>
        <c:lblOffset val="100"/>
        <c:noMultiLvlLbl val="0"/>
      </c:catAx>
      <c:valAx>
        <c:axId val="146412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11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ACE Courses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Spring '18</c:v>
                </c:pt>
                <c:pt idx="1">
                  <c:v>Spring '22</c:v>
                </c:pt>
                <c:pt idx="2">
                  <c:v>Spring '23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247</c:v>
                </c:pt>
                <c:pt idx="1">
                  <c:v>140</c:v>
                </c:pt>
                <c:pt idx="2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E-4E22-859C-8378A4A4E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866368"/>
        <c:axId val="1543863040"/>
      </c:barChart>
      <c:catAx>
        <c:axId val="154386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863040"/>
        <c:crosses val="autoZero"/>
        <c:auto val="1"/>
        <c:lblAlgn val="ctr"/>
        <c:lblOffset val="100"/>
        <c:noMultiLvlLbl val="0"/>
      </c:catAx>
      <c:valAx>
        <c:axId val="154386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86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24163-85D0-4D83-81D6-E350C1C390F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6C77-12CF-4E39-897E-E5DA4D68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96C77-12CF-4E39-897E-E5DA4D689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Entergy Partnership with COSET Engr Tech – EV charging station on I-45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 Ed Aide program – awarded $342k from Temple Foundation to build teacher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96C77-12CF-4E39-897E-E5DA4D689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4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9F5E-AE26-884E-2495-125974451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27D43-90CD-AA79-18B3-0370D07E6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420A-F67B-EAA1-810A-A914C1B8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57E0-173D-ABA0-714F-D490B554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439D-BE8A-C872-804C-8CEC0789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D92D-F774-8F9C-75BE-C22B19A7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A3769-29C0-1BD5-8745-C2A68C1D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F4D2A-EF61-E6D0-B4E3-B38579B0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274F-E542-5103-F5D7-71361518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F5937-CD8E-0333-3500-C8D12DA9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5A8B1-3056-17F9-D03E-D18EB185B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28AA3-90B9-8043-05C4-811D25EC8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67D9-394A-0EC4-0A08-9600A4FC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5AD54-D3D8-D02D-98D0-9C456BFA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920CD-D0ED-6C95-EB49-23C66FC3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8F43-F6C4-7280-AF99-2ABFD25A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624C-D26C-B177-27BB-E7284F918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0248-286C-C334-5061-27E123B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3FB42-549A-68BC-D6A9-338F2572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36CE-F56A-A2C4-A62F-E46F6B7A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FB03-36C0-9464-DE65-5024D470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03B8-B938-4303-D300-BB497868E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CD99-3258-19F9-EF51-31C35959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5F62-59E9-25A7-BCEF-43F05BA1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28615-41A6-D8C5-8DBC-EE31FE2D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96E7-CCA4-80E0-0C1D-4012333F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28D7E-C822-975C-BBD4-1128E3885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ABF1B-1B15-5F5F-DB40-92638F556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4C739-DA99-2921-3A41-80DB4EA7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2A6D0-AE92-547C-83A0-FA5FD15C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7BAFB-CD63-FABA-61E5-F9879DB5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2122-1C09-0E69-C567-198E9F5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8A228-3A40-F6FD-78CE-5B880A766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90A8B-213C-25DA-ADDF-ED3242926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4D492-EE80-AC94-0FD8-C9703E39A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47756-66EC-D3D8-37F3-988B41ED2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61C46-0586-727B-C46A-DD995E3A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C34D7-68C1-9199-26ED-05D5479A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9BF9F-9F13-EF37-EDC6-AEAF5135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553F-DF9C-92FF-875F-D4B9DE53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91466-BCEF-FC8D-9147-323AA8EE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05E6-7650-C1C2-D30E-2C82E684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1612C-8C54-EF9E-D289-7CBE19E2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0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FCF3B-272C-E198-45E8-88A1B3F9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F99E-7505-8F13-BEA4-336589CB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49D88-7471-3C11-CCD1-DC21654D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DD91-5420-67ED-CF2B-B83036AB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6AFE-4223-BECD-0747-B512806E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AAB76-6766-499D-EABE-FB5F47D8C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4A1FC-15F1-60BB-4AB4-7AC26D16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7B1D5-3376-9C20-2849-73EA6506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885B7-DBE6-9DF4-D597-A63678F7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FDDF-C983-155F-BEAA-AA013DA7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D22576-8BFD-7261-9F1C-04E679F5E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41FF5-CC6B-455D-0D57-A14FE3E92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4E73F-1F27-5557-7972-B9F9EE92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0C5A9-5B8F-27DE-C729-FAEC424C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DE2C2-BB04-2813-70EE-7E1A1241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644BD-351D-077C-3390-554623DD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A6AE2-2630-FD27-A83B-DB1A20264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D89D-96CD-7A71-C870-8960D14F1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A1C6-2DC8-8148-8DFC-42644C93EECA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40155-FFB4-1F36-7CFA-9A3F68A71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140B-EFC3-47C1-DB93-871AC419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1AE2-00FD-5A4F-9940-D5038072A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966-CD51-9BF7-1493-1558CA88B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872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Academic Affairs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28458-64CD-0F4E-1F7E-693D7409A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8404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</a:rPr>
              <a:t>FY 2024 Planning and Budget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E4B59-9D15-D109-98FF-2F07995C3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69" y="5436973"/>
            <a:ext cx="2671461" cy="11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Supportive Data</a:t>
            </a:r>
            <a:endParaRPr lang="en-US" i="1" dirty="0">
              <a:solidFill>
                <a:srgbClr val="E36436"/>
              </a:solidFill>
              <a:latin typeface="Helvetica Oblique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1746113"/>
            <a:ext cx="11350487" cy="430164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b="1" dirty="0">
                <a:solidFill>
                  <a:srgbClr val="E7E6E6">
                    <a:lumMod val="25000"/>
                  </a:srgb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Bearkat U (UNIV 1101) Fall 2021 to Fall 2022 Retention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dirty="0">
              <a:solidFill>
                <a:srgbClr val="E7E6E6">
                  <a:lumMod val="25000"/>
                </a:srgb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2800" dirty="0">
                <a:solidFill>
                  <a:srgbClr val="E7E6E6">
                    <a:lumMod val="25000"/>
                  </a:srgb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 First-Time Freshmen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 </a:t>
            </a:r>
          </a:p>
          <a:p>
            <a:pPr lvl="2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79.8% vs. 71.6% for non-participants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lang="en-US" sz="2800" dirty="0">
                <a:solidFill>
                  <a:srgbClr val="E7E6E6">
                    <a:lumMod val="25000"/>
                  </a:srgb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First Generation First-Time Freshmen:  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81.4% vs. 71.7% for non-participants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4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1B12B-FF45-3A2D-2273-5A366DE2F7A4}"/>
              </a:ext>
            </a:extLst>
          </p:cNvPr>
          <p:cNvSpPr txBox="1"/>
          <p:nvPr/>
        </p:nvSpPr>
        <p:spPr>
          <a:xfrm>
            <a:off x="1053547" y="1371597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#2 Budget Priority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0D539-F745-D6AB-10F3-A0D9081B1D79}"/>
              </a:ext>
            </a:extLst>
          </p:cNvPr>
          <p:cNvSpPr txBox="1"/>
          <p:nvPr/>
        </p:nvSpPr>
        <p:spPr>
          <a:xfrm>
            <a:off x="6095999" y="1371597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What is the request?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A8575A-EB22-1187-5EA3-739E84F8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3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Budget Request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BC84E82B-8BDC-6A0A-4E07-C35FBDD3D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28938"/>
              </p:ext>
            </p:extLst>
          </p:nvPr>
        </p:nvGraphicFramePr>
        <p:xfrm>
          <a:off x="838199" y="1372630"/>
          <a:ext cx="10515600" cy="4172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9584">
                  <a:extLst>
                    <a:ext uri="{9D8B030D-6E8A-4147-A177-3AD203B41FA5}">
                      <a16:colId xmlns:a16="http://schemas.microsoft.com/office/drawing/2014/main" val="1196900940"/>
                    </a:ext>
                  </a:extLst>
                </a:gridCol>
                <a:gridCol w="7726016">
                  <a:extLst>
                    <a:ext uri="{9D8B030D-6E8A-4147-A177-3AD203B41FA5}">
                      <a16:colId xmlns:a16="http://schemas.microsoft.com/office/drawing/2014/main" val="3568809713"/>
                    </a:ext>
                  </a:extLst>
                </a:gridCol>
              </a:tblGrid>
              <a:tr h="406471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Helvetica" pitchFamily="2" charset="0"/>
                        </a:rPr>
                        <a:t>#3 Budget Priority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Assistant Director, Center for Community Engagement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01734"/>
                  </a:ext>
                </a:extLst>
              </a:tr>
              <a:tr h="741534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Aligned with Strategic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Priority Goal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Priority 1: Student success and student access</a:t>
                      </a:r>
                    </a:p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Priority 4: Expand and elevate our service to the state and beyond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34233"/>
                  </a:ext>
                </a:extLst>
              </a:tr>
              <a:tr h="45567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Amount Requested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$84,200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93977"/>
                  </a:ext>
                </a:extLst>
              </a:tr>
              <a:tr h="489757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Frequency of Need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Recurring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86040"/>
                  </a:ext>
                </a:extLst>
              </a:tr>
              <a:tr h="112191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Opportunity Statement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Continuously growing demand for community engagement support requires full-time supervisory support for the center. Current directors are half-time.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460"/>
                  </a:ext>
                </a:extLst>
              </a:tr>
              <a:tr h="95702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Helvetica" pitchFamily="2" charset="0"/>
                        </a:rPr>
                        <a:t>Risk Statement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rgbClr val="000000"/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Inability to meet increasing needs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for community engagement support for students, faculty, staff, administration, and community members.</a:t>
                      </a:r>
                      <a:endParaRPr lang="en-US" sz="1600" b="0" i="0" kern="1200" dirty="0">
                        <a:solidFill>
                          <a:srgbClr val="000000"/>
                        </a:solidFill>
                        <a:latin typeface="Helvetica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7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Total students in ACE Courses">
            <a:extLst>
              <a:ext uri="{FF2B5EF4-FFF2-40B4-BE49-F238E27FC236}">
                <a16:creationId xmlns:a16="http://schemas.microsoft.com/office/drawing/2014/main" id="{8866FDE9-A93E-D31F-1856-F09677510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41954"/>
              </p:ext>
            </p:extLst>
          </p:nvPr>
        </p:nvGraphicFramePr>
        <p:xfrm>
          <a:off x="1483659" y="1842246"/>
          <a:ext cx="4919804" cy="43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descr="Number of ACE Courses">
            <a:extLst>
              <a:ext uri="{FF2B5EF4-FFF2-40B4-BE49-F238E27FC236}">
                <a16:creationId xmlns:a16="http://schemas.microsoft.com/office/drawing/2014/main" id="{54D920DA-44A4-E126-80F1-9BB2215AC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121897"/>
              </p:ext>
            </p:extLst>
          </p:nvPr>
        </p:nvGraphicFramePr>
        <p:xfrm>
          <a:off x="6351103" y="1771003"/>
          <a:ext cx="5208105" cy="42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3F96500-DBC2-5C92-3B8E-B8F2EA7CFA74}"/>
              </a:ext>
            </a:extLst>
          </p:cNvPr>
          <p:cNvSpPr txBox="1">
            <a:spLocks/>
          </p:cNvSpPr>
          <p:nvPr/>
        </p:nvSpPr>
        <p:spPr>
          <a:xfrm>
            <a:off x="838200" y="196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Supportive Data</a:t>
            </a:r>
            <a:endParaRPr lang="en-US" i="1" dirty="0">
              <a:solidFill>
                <a:srgbClr val="E36436"/>
              </a:solidFill>
              <a:latin typeface="Helvetica Oblique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1B12B-FF45-3A2D-2273-5A366DE2F7A4}"/>
              </a:ext>
            </a:extLst>
          </p:cNvPr>
          <p:cNvSpPr txBox="1"/>
          <p:nvPr/>
        </p:nvSpPr>
        <p:spPr>
          <a:xfrm>
            <a:off x="1053547" y="1371597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#4 Budget Priority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0D539-F745-D6AB-10F3-A0D9081B1D79}"/>
              </a:ext>
            </a:extLst>
          </p:cNvPr>
          <p:cNvSpPr txBox="1"/>
          <p:nvPr/>
        </p:nvSpPr>
        <p:spPr>
          <a:xfrm>
            <a:off x="6095999" y="1371597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What is the request?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C90BE4-D402-D695-CB30-B6EE8DFA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3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Budget Request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02401FB-9F31-F80F-AED4-8A8F2D783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14634"/>
              </p:ext>
            </p:extLst>
          </p:nvPr>
        </p:nvGraphicFramePr>
        <p:xfrm>
          <a:off x="838199" y="1372630"/>
          <a:ext cx="10515600" cy="4172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9584">
                  <a:extLst>
                    <a:ext uri="{9D8B030D-6E8A-4147-A177-3AD203B41FA5}">
                      <a16:colId xmlns:a16="http://schemas.microsoft.com/office/drawing/2014/main" val="1196900940"/>
                    </a:ext>
                  </a:extLst>
                </a:gridCol>
                <a:gridCol w="7726016">
                  <a:extLst>
                    <a:ext uri="{9D8B030D-6E8A-4147-A177-3AD203B41FA5}">
                      <a16:colId xmlns:a16="http://schemas.microsoft.com/office/drawing/2014/main" val="3568809713"/>
                    </a:ext>
                  </a:extLst>
                </a:gridCol>
              </a:tblGrid>
              <a:tr h="406471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Helvetica" pitchFamily="2" charset="0"/>
                        </a:rPr>
                        <a:t>#4 Budget Priority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Academic Advisors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01734"/>
                  </a:ext>
                </a:extLst>
              </a:tr>
              <a:tr h="741534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Aligned with Strategic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Priority Goal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Strategic Priority 1: Student success and student access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34233"/>
                  </a:ext>
                </a:extLst>
              </a:tr>
              <a:tr h="45567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Amount Requested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$471,240 (professional staff) + $147,840 (faculty course release)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93977"/>
                  </a:ext>
                </a:extLst>
              </a:tr>
              <a:tr h="489757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Frequency of Need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Recurring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86040"/>
                  </a:ext>
                </a:extLst>
              </a:tr>
              <a:tr h="112191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Opportunity Statement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Academic advising provides students with structure to complete their degrees in a timely manner, reducing the need for loans; critical part of our wrap-around philosophy.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460"/>
                  </a:ext>
                </a:extLst>
              </a:tr>
              <a:tr h="95702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Helvetica" pitchFamily="2" charset="0"/>
                        </a:rPr>
                        <a:t>Risk Statement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Students are not able to see an advisor, take the wrong classes, delay graduation, and potentially increase debt.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74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19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81B12B-FF45-3A2D-2273-5A366DE2F7A4}"/>
              </a:ext>
            </a:extLst>
          </p:cNvPr>
          <p:cNvSpPr txBox="1"/>
          <p:nvPr/>
        </p:nvSpPr>
        <p:spPr>
          <a:xfrm>
            <a:off x="1053547" y="1371597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#5 Budget Priority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0D539-F745-D6AB-10F3-A0D9081B1D79}"/>
              </a:ext>
            </a:extLst>
          </p:cNvPr>
          <p:cNvSpPr txBox="1"/>
          <p:nvPr/>
        </p:nvSpPr>
        <p:spPr>
          <a:xfrm>
            <a:off x="6095999" y="1371597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What is the request?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A0343D-7D2D-C1C5-2593-BD80F3AC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3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Budget Request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44768693-90FE-B92C-06E6-BF22FE8B5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26293"/>
              </p:ext>
            </p:extLst>
          </p:nvPr>
        </p:nvGraphicFramePr>
        <p:xfrm>
          <a:off x="838199" y="1372630"/>
          <a:ext cx="10515600" cy="4172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9584">
                  <a:extLst>
                    <a:ext uri="{9D8B030D-6E8A-4147-A177-3AD203B41FA5}">
                      <a16:colId xmlns:a16="http://schemas.microsoft.com/office/drawing/2014/main" val="1196900940"/>
                    </a:ext>
                  </a:extLst>
                </a:gridCol>
                <a:gridCol w="7726016">
                  <a:extLst>
                    <a:ext uri="{9D8B030D-6E8A-4147-A177-3AD203B41FA5}">
                      <a16:colId xmlns:a16="http://schemas.microsoft.com/office/drawing/2014/main" val="3568809713"/>
                    </a:ext>
                  </a:extLst>
                </a:gridCol>
              </a:tblGrid>
              <a:tr h="406471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Helvetica" pitchFamily="2" charset="0"/>
                        </a:rPr>
                        <a:t>#5 Budget Priority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Promotion and Tenure Salary Adjustments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01734"/>
                  </a:ext>
                </a:extLst>
              </a:tr>
              <a:tr h="741534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Aligned with Strategic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Priority Goal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Strategic Priority 2: Embody a culture of excellence (academic excellence)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34233"/>
                  </a:ext>
                </a:extLst>
              </a:tr>
              <a:tr h="45567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Amount Requested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$38,020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93977"/>
                  </a:ext>
                </a:extLst>
              </a:tr>
              <a:tr h="489757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Frequency of Need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Recurring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86040"/>
                  </a:ext>
                </a:extLst>
              </a:tr>
              <a:tr h="112191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Opportunity Statement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Presents an opportunity to retain our best faculty.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460"/>
                  </a:ext>
                </a:extLst>
              </a:tr>
              <a:tr h="95702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Helvetica" pitchFamily="2" charset="0"/>
                        </a:rPr>
                        <a:t>Risk Statement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Faculty members seek out other positions with larger salaries and leave the institution.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747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Summary of Budget Requests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E772F8-AC28-2AAB-02D2-022F9A78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84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	Student success staff – $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360,160</a:t>
            </a:r>
            <a:endParaRPr lang="en-US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Scale Up UNIV 1101 – $386,500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	Asst. Director, Community Engagement – $84,200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	Academic Advisors –  </a:t>
            </a:r>
            <a:r>
              <a:rPr lang="en-US" sz="2800" b="0" i="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$619,080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 	Promotion &amp; Tenure Salary Adjustments – $ 38,020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2">
                  <a:lumMod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*Total Amount Requested – $1,487,960</a:t>
            </a:r>
          </a:p>
        </p:txBody>
      </p:sp>
    </p:spTree>
    <p:extLst>
      <p:ext uri="{BB962C8B-B14F-4D97-AF65-F5344CB8AC3E}">
        <p14:creationId xmlns:p14="http://schemas.microsoft.com/office/powerpoint/2010/main" val="8220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Self-funded New Initiatives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E772F8-AC28-2AAB-02D2-022F9A78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636784"/>
            <a:ext cx="1083128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 here new initiatives that expect to fund in FY 2024 using your existing budget. Please include the Strategic Priority that they support below each one. </a:t>
            </a:r>
          </a:p>
          <a:p>
            <a:pPr marL="0" indent="0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$100,000 one-time funds for Center for Community Engagement (SP4, SP1)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$500,000 in one-time for Provost Innovation Fund (SP2)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$35,000 in O&amp;M for Smith-Hutson (SP 1)</a:t>
            </a:r>
          </a:p>
          <a:p>
            <a:pPr marL="1428750" lvl="2" indent="-514350">
              <a:buFont typeface="+mj-lt"/>
              <a:buAutoNum type="arabicPeriod"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428750" lvl="2" indent="-514350">
              <a:buFont typeface="+mj-lt"/>
              <a:buAutoNum type="arabicPeriod"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85950" lvl="3" indent="-514350">
              <a:buFont typeface="+mj-lt"/>
              <a:buAutoNum type="arabicPeriod"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885950" lvl="3" indent="-514350">
              <a:buFont typeface="+mj-lt"/>
              <a:buAutoNum type="arabicPeriod"/>
            </a:pPr>
            <a:endParaRPr lang="en-US" b="1" dirty="0">
              <a:solidFill>
                <a:srgbClr val="E36436"/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Prospective “Big Ideas”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E772F8-AC28-2AAB-02D2-022F9A78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84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 here any “big ideas” that you are thinking about within the next 2-5 years for your college/division. These are “brainstorm” level ideas.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 off-site campus in New Caney for teaching, recruiting, health professions coursework, and a research think-tank</a:t>
            </a:r>
            <a:endParaRPr lang="en-US" b="1" dirty="0">
              <a:solidFill>
                <a:srgbClr val="E36436"/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3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966-CD51-9BF7-1493-1558CA88B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860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E4B59-9D15-D109-98FF-2F07995C3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69" y="5436973"/>
            <a:ext cx="2671461" cy="11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4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Office of the Provost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CD22BA-2431-E26D-37D1-C48AB4AA9B3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181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Academic Planning &amp; Assessment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SACSCOC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&amp; Sponsored Programs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EURECA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TRIES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TISI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Vivarium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SHSU Online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Graduate &amp; Professional School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Engagement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Woodlands Center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Center for Community Engagement</a:t>
            </a:r>
          </a:p>
          <a:p>
            <a:pPr lvl="2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Center for Law, Engagement, And Politics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Success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Academic Communications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Records &amp; Reporting</a:t>
            </a:r>
          </a:p>
          <a:p>
            <a:pPr lvl="1"/>
            <a:r>
              <a:rPr lang="en-US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Senate Support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5134A77-9FB2-4185-625D-F852C5C1B2DC}"/>
              </a:ext>
            </a:extLst>
          </p:cNvPr>
          <p:cNvSpPr txBox="1">
            <a:spLocks/>
          </p:cNvSpPr>
          <p:nvPr/>
        </p:nvSpPr>
        <p:spPr>
          <a:xfrm>
            <a:off x="6034629" y="1684778"/>
            <a:ext cx="5681949" cy="44862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Vice Provost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Success</a:t>
            </a:r>
          </a:p>
          <a:p>
            <a:pPr lvl="3"/>
            <a:r>
              <a:rPr lang="en-US" sz="16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Academic Success Center</a:t>
            </a:r>
          </a:p>
          <a:p>
            <a:pPr lvl="3"/>
            <a:r>
              <a:rPr lang="en-US" sz="16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First-Year Experience</a:t>
            </a:r>
          </a:p>
          <a:p>
            <a:pPr lvl="3"/>
            <a:r>
              <a:rPr lang="en-US" sz="16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First-Generation Center</a:t>
            </a:r>
          </a:p>
          <a:p>
            <a:pPr lvl="3"/>
            <a:r>
              <a:rPr lang="en-US" sz="16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ELITE and evolve</a:t>
            </a:r>
          </a:p>
          <a:p>
            <a:pPr lvl="3"/>
            <a:r>
              <a:rPr lang="en-US" sz="16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Engagement Center</a:t>
            </a:r>
          </a:p>
          <a:p>
            <a:pPr lvl="3"/>
            <a:r>
              <a:rPr lang="en-US" sz="1600" i="1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Academic Advising &amp; Career Success (June 1)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25356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Success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Professional &amp; Academic Center for Excellence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Newton Gresham Library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Honors College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 Initiatives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 Partnerships and Early College Credit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Military Science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Smith-Hutson Scholars Program</a:t>
            </a:r>
          </a:p>
          <a:p>
            <a:pPr lvl="2"/>
            <a:r>
              <a:rPr lang="en-US" sz="19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Faculty/Staff Ombuds</a:t>
            </a:r>
          </a:p>
          <a:p>
            <a:pPr marL="914400" lvl="2" indent="0">
              <a:buNone/>
            </a:pPr>
            <a:endParaRPr lang="en-US" sz="1800" dirty="0">
              <a:solidFill>
                <a:srgbClr val="25356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000" dirty="0">
              <a:solidFill>
                <a:srgbClr val="25356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FY 2023 Accomplishments Numbers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2023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7" y="1714517"/>
            <a:ext cx="10525541" cy="43016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1: Prioritize Student Success and Student Access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 2001 for Probation: 79% persistence vs. 67% control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 3001 for Suspension: 84% persistence vs. 58% control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FGC: 1,165 mentoring appointments w/ staff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Peer mentor pilot (N=17): 94% persistence and 3.1 GPA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14 events w/ 678 first gen students for Natl. First Gen Week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Ed Ctr: 119 study abroad (96 w/ scholarships)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grpSp>
        <p:nvGrpSpPr>
          <p:cNvPr id="9" name="Group 8" descr="FY 2023 Accomplishments Number">
            <a:extLst>
              <a:ext uri="{FF2B5EF4-FFF2-40B4-BE49-F238E27FC236}">
                <a16:creationId xmlns:a16="http://schemas.microsoft.com/office/drawing/2014/main" id="{D72FCAE6-A2E2-81A1-3BE5-D089C3F3712D}"/>
              </a:ext>
            </a:extLst>
          </p:cNvPr>
          <p:cNvGrpSpPr/>
          <p:nvPr/>
        </p:nvGrpSpPr>
        <p:grpSpPr>
          <a:xfrm>
            <a:off x="1055077" y="4804606"/>
            <a:ext cx="9713102" cy="1919561"/>
            <a:chOff x="1055077" y="4804606"/>
            <a:chExt cx="9713102" cy="191956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C4E1FD3-1339-4B8A-9674-326F6B1E54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0" t="18006" r="5645" b="19253"/>
            <a:stretch/>
          </p:blipFill>
          <p:spPr bwMode="auto">
            <a:xfrm>
              <a:off x="4392175" y="4804606"/>
              <a:ext cx="6376004" cy="1919561"/>
            </a:xfrm>
            <a:prstGeom prst="rect">
              <a:avLst/>
            </a:prstGeom>
            <a:noFill/>
            <a:effectLst>
              <a:softEdge rad="63500"/>
            </a:effectLst>
            <a:scene3d>
              <a:camera prst="perspectiveLef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2ED322-B33F-DD79-EF87-5B7F6B6AA428}"/>
                </a:ext>
              </a:extLst>
            </p:cNvPr>
            <p:cNvSpPr/>
            <p:nvPr/>
          </p:nvSpPr>
          <p:spPr>
            <a:xfrm>
              <a:off x="1055077" y="5281779"/>
              <a:ext cx="3727938" cy="8454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64DE5C-903D-3564-DACF-BB358A1FC518}"/>
                </a:ext>
              </a:extLst>
            </p:cNvPr>
            <p:cNvSpPr txBox="1"/>
            <p:nvPr/>
          </p:nvSpPr>
          <p:spPr>
            <a:xfrm>
              <a:off x="1662545" y="5391279"/>
              <a:ext cx="28838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$402,811* for ASC &amp; FYE</a:t>
              </a:r>
            </a:p>
            <a:p>
              <a:r>
                <a:rPr lang="en-US" dirty="0"/>
                <a:t>      $83,000 for FGC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8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descr="FY 2023 Accomplisments Line Chart">
            <a:extLst>
              <a:ext uri="{FF2B5EF4-FFF2-40B4-BE49-F238E27FC236}">
                <a16:creationId xmlns:a16="http://schemas.microsoft.com/office/drawing/2014/main" id="{DD6C3065-E7DC-6341-0F00-A20D2BC49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17684"/>
              </p:ext>
            </p:extLst>
          </p:nvPr>
        </p:nvGraphicFramePr>
        <p:xfrm>
          <a:off x="6459166" y="2425217"/>
          <a:ext cx="53721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72230" imgH="4000500" progId="SigmaPlotGraphicObject.13">
                  <p:embed/>
                </p:oleObj>
              </mc:Choice>
              <mc:Fallback>
                <p:oleObj r:id="rId2" imgW="5372230" imgH="4000500" progId="SigmaPlotGraphicObject.1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166" y="2425217"/>
                        <a:ext cx="5372100" cy="400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2023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6" y="1825625"/>
            <a:ext cx="10525541" cy="4301642"/>
          </a:xfrm>
        </p:spPr>
        <p:txBody>
          <a:bodyPr/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2: Embody a Culture of Excellence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Academic Excellence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Faculty Research in External Funding</a:t>
            </a:r>
          </a:p>
          <a:p>
            <a:pPr lvl="2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R2 status</a:t>
            </a:r>
          </a:p>
          <a:p>
            <a:pPr marL="914400" lvl="2" indent="0"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Provost Innovation Fund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BRIDGE - $500,000</a:t>
            </a:r>
          </a:p>
          <a:p>
            <a:pPr lvl="2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Signature interdisciplinary research initiatives</a:t>
            </a:r>
          </a:p>
          <a:p>
            <a:pPr lvl="2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Leverage external funding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26565AC-6474-76EA-7AED-7E9FCD73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166" y="24252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2023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7" y="1622323"/>
            <a:ext cx="10710001" cy="45049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3: Elevate the Reputation and Visibility of SHSU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4: Expand and Elevate our Service to the State and Beyond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National leader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community engagement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457200" lvl="1" indent="0"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  <p:pic>
        <p:nvPicPr>
          <p:cNvPr id="1026" name="Picture 2" descr=" Steven Koether, Joyce McCauley, Sarah Burchett from SHSU with Cathy Copeland, American Democracy Project">
            <a:extLst>
              <a:ext uri="{FF2B5EF4-FFF2-40B4-BE49-F238E27FC236}">
                <a16:creationId xmlns:a16="http://schemas.microsoft.com/office/drawing/2014/main" id="{88AECE46-D716-D99E-DE00-2D8FD92CA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3" b="7342"/>
          <a:stretch/>
        </p:blipFill>
        <p:spPr bwMode="auto">
          <a:xfrm>
            <a:off x="899065" y="3516923"/>
            <a:ext cx="2573874" cy="28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 descr="Total students in ACE Courses&#10;">
            <a:extLst>
              <a:ext uri="{FF2B5EF4-FFF2-40B4-BE49-F238E27FC236}">
                <a16:creationId xmlns:a16="http://schemas.microsoft.com/office/drawing/2014/main" id="{51487BCE-255E-2EC8-B433-9A56475F2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66789"/>
              </p:ext>
            </p:extLst>
          </p:nvPr>
        </p:nvGraphicFramePr>
        <p:xfrm>
          <a:off x="7011309" y="2544974"/>
          <a:ext cx="4228076" cy="377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8" name="Picture 4" descr="May be an image of 4 people, people standing and outdoors">
            <a:extLst>
              <a:ext uri="{FF2B5EF4-FFF2-40B4-BE49-F238E27FC236}">
                <a16:creationId xmlns:a16="http://schemas.microsoft.com/office/drawing/2014/main" id="{573A2CD1-6E9D-AD48-F5A0-E2461156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27" y="3488109"/>
            <a:ext cx="2886420" cy="28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CE8544E-D6A4-C1CC-9F7E-5A86B168B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00965" y="3488109"/>
            <a:ext cx="2886420" cy="3136495"/>
            <a:chOff x="8500965" y="3488109"/>
            <a:chExt cx="2886420" cy="31364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3491C3-E734-6D94-9CC1-FC86B86A481D}"/>
                </a:ext>
              </a:extLst>
            </p:cNvPr>
            <p:cNvSpPr/>
            <p:nvPr/>
          </p:nvSpPr>
          <p:spPr>
            <a:xfrm>
              <a:off x="8500965" y="4066842"/>
              <a:ext cx="2886420" cy="255776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467927-FD6E-AE5B-99E9-32EBD11940BF}"/>
                </a:ext>
              </a:extLst>
            </p:cNvPr>
            <p:cNvSpPr txBox="1"/>
            <p:nvPr/>
          </p:nvSpPr>
          <p:spPr>
            <a:xfrm>
              <a:off x="9335831" y="3488109"/>
              <a:ext cx="1675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+862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9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E5E6-DC4D-9E80-D171-1FE6AF66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3: Elevate the Reputation and Visibility of SHSU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Priority 4: Expand and Elevate our Service to the State and Beyond</a:t>
            </a: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Strategic use of TWC as hub for engagement, visibility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ORSP &amp; Economic Development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Elevate leadership in academic community engagement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B72FE4-36EE-4C65-0C25-72B10DB355F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FY 2023 Accomplishments</a:t>
            </a:r>
          </a:p>
        </p:txBody>
      </p:sp>
      <p:pic>
        <p:nvPicPr>
          <p:cNvPr id="3076" name="Picture 4" descr="20230310_shsu_entergy_solar_panels_4333">
            <a:extLst>
              <a:ext uri="{FF2B5EF4-FFF2-40B4-BE49-F238E27FC236}">
                <a16:creationId xmlns:a16="http://schemas.microsoft.com/office/drawing/2014/main" id="{D0E0148F-FCDB-47D0-8D6C-A76D25662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2250"/>
          <a:stretch/>
        </p:blipFill>
        <p:spPr bwMode="auto">
          <a:xfrm>
            <a:off x="6248400" y="4531895"/>
            <a:ext cx="4114800" cy="21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3F9F39CB-5F1E-B328-AE9B-B0DB1DA44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43260" r="35951" b="26617"/>
          <a:stretch/>
        </p:blipFill>
        <p:spPr bwMode="auto">
          <a:xfrm>
            <a:off x="1181102" y="4605374"/>
            <a:ext cx="4616736" cy="186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3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632CB9-ADC2-E274-4E42-69E47FD9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3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Budget Request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2DA2C932-99DF-D06F-A956-CC184A043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78292"/>
              </p:ext>
            </p:extLst>
          </p:nvPr>
        </p:nvGraphicFramePr>
        <p:xfrm>
          <a:off x="838199" y="1372630"/>
          <a:ext cx="10515600" cy="4172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9584">
                  <a:extLst>
                    <a:ext uri="{9D8B030D-6E8A-4147-A177-3AD203B41FA5}">
                      <a16:colId xmlns:a16="http://schemas.microsoft.com/office/drawing/2014/main" val="1196900940"/>
                    </a:ext>
                  </a:extLst>
                </a:gridCol>
                <a:gridCol w="7726016">
                  <a:extLst>
                    <a:ext uri="{9D8B030D-6E8A-4147-A177-3AD203B41FA5}">
                      <a16:colId xmlns:a16="http://schemas.microsoft.com/office/drawing/2014/main" val="3568809713"/>
                    </a:ext>
                  </a:extLst>
                </a:gridCol>
              </a:tblGrid>
              <a:tr h="406471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Helvetica" pitchFamily="2" charset="0"/>
                        </a:rPr>
                        <a:t>#1 Budget Priority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Student Success Staff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01734"/>
                  </a:ext>
                </a:extLst>
              </a:tr>
              <a:tr h="741534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Aligned with Strategic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Priority Goal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Priority 1: Student success and student access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34233"/>
                  </a:ext>
                </a:extLst>
              </a:tr>
              <a:tr h="45567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Amount Requested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$360,160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93977"/>
                  </a:ext>
                </a:extLst>
              </a:tr>
              <a:tr h="489757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Frequency of Need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Recurring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86040"/>
                  </a:ext>
                </a:extLst>
              </a:tr>
              <a:tr h="112191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Opportunity Statement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Three key student success positions that are currently funded on grants that are expiring or are on one-time funds; establishes that the #1 priority for AA is student success.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460"/>
                  </a:ext>
                </a:extLst>
              </a:tr>
              <a:tr h="95702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Helvetica" pitchFamily="2" charset="0"/>
                        </a:rPr>
                        <a:t>Risk Statement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These positions are relatively new. Enrollment drops as do persistence and retention.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747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6B1F-72A7-FC8E-020D-D8C77C50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Supportive Data</a:t>
            </a:r>
            <a:endParaRPr lang="en-US" i="1" dirty="0">
              <a:solidFill>
                <a:srgbClr val="E36436"/>
              </a:solidFill>
              <a:latin typeface="Helvetica Oblique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06AF-ABBC-BCE0-1627-02EF7093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7" y="1746113"/>
            <a:ext cx="11350487" cy="4301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AVP for Student Success [one-time funds]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Academic Success Center (23,000 check-ins)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First-Year Experience (1,207 students 2x week)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First-Generation Center (1,165 one-on-one appointments this year)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ELITE and evolve 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Engagement Center (119 students abroad)</a:t>
            </a:r>
          </a:p>
          <a:p>
            <a:pPr lvl="1"/>
            <a:r>
              <a:rPr lang="en-US" sz="1800" i="1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Academic Advising &amp; Career Success (June 1)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Assistant Director for ELITE/evolve [Greater Texas Foundation grant]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245 students with 90% retention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Specialist for Academic Recovery [one-time funds]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1,469 students in UNIV 2001 (79% retention)</a:t>
            </a:r>
          </a:p>
          <a:p>
            <a:pPr lvl="1"/>
            <a:r>
              <a:rPr lang="en-US" sz="1800" dirty="0">
                <a:solidFill>
                  <a:srgbClr val="25356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512 students in UNIV 3001 (84% retention)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81B12B-FF45-3A2D-2273-5A366DE2F7A4}"/>
              </a:ext>
            </a:extLst>
          </p:cNvPr>
          <p:cNvSpPr txBox="1"/>
          <p:nvPr/>
        </p:nvSpPr>
        <p:spPr>
          <a:xfrm>
            <a:off x="1053547" y="1371597"/>
            <a:ext cx="239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#3 Budget Priority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0D539-F745-D6AB-10F3-A0D9081B1D79}"/>
              </a:ext>
            </a:extLst>
          </p:cNvPr>
          <p:cNvSpPr txBox="1"/>
          <p:nvPr/>
        </p:nvSpPr>
        <p:spPr>
          <a:xfrm>
            <a:off x="6095999" y="1371597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What is the request?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4022F2-0FCF-C37E-BD5E-BF2E9FCA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3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36436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Budget Request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59504203-95BC-CB79-4460-36ACA4CC0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0654"/>
              </p:ext>
            </p:extLst>
          </p:nvPr>
        </p:nvGraphicFramePr>
        <p:xfrm>
          <a:off x="838199" y="1372630"/>
          <a:ext cx="10515600" cy="4172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9584">
                  <a:extLst>
                    <a:ext uri="{9D8B030D-6E8A-4147-A177-3AD203B41FA5}">
                      <a16:colId xmlns:a16="http://schemas.microsoft.com/office/drawing/2014/main" val="1196900940"/>
                    </a:ext>
                  </a:extLst>
                </a:gridCol>
                <a:gridCol w="7726016">
                  <a:extLst>
                    <a:ext uri="{9D8B030D-6E8A-4147-A177-3AD203B41FA5}">
                      <a16:colId xmlns:a16="http://schemas.microsoft.com/office/drawing/2014/main" val="3568809713"/>
                    </a:ext>
                  </a:extLst>
                </a:gridCol>
              </a:tblGrid>
              <a:tr h="406471"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latin typeface="Helvetica" pitchFamily="2" charset="0"/>
                        </a:rPr>
                        <a:t>#2 Budget Priority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Scale Up Bearkat U (UNIV 1101)</a:t>
                      </a:r>
                    </a:p>
                  </a:txBody>
                  <a:tcPr>
                    <a:solidFill>
                      <a:srgbClr val="E364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01734"/>
                  </a:ext>
                </a:extLst>
              </a:tr>
              <a:tr h="741534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Aligned with Strategic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Priority Goal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Priority 1: Student success and student access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34233"/>
                  </a:ext>
                </a:extLst>
              </a:tr>
              <a:tr h="45567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Amount Requested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$142,500 (instructors) + $244,000 (peer mentors)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93977"/>
                  </a:ext>
                </a:extLst>
              </a:tr>
              <a:tr h="489757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Frequency of Need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Recurring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86040"/>
                  </a:ext>
                </a:extLst>
              </a:tr>
              <a:tr h="1121911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</a:rPr>
                        <a:t>Opportunity Statement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Allows 1,900 more freshman and transfer students to enroll in UNIV 1101.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460"/>
                  </a:ext>
                </a:extLst>
              </a:tr>
              <a:tr h="95702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Helvetica" pitchFamily="2" charset="0"/>
                        </a:rPr>
                        <a:t>Risk Statement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Helvetica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By not scaling up, we risk losing students in whom we have invested.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747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130D7A-19A3-7725-6E48-4CAFDD313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678" y="6127267"/>
            <a:ext cx="685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1145</Words>
  <Application>Microsoft Office PowerPoint</Application>
  <PresentationFormat>Widescreen</PresentationFormat>
  <Paragraphs>204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Helvetica Neue</vt:lpstr>
      <vt:lpstr>Helvetica Oblique</vt:lpstr>
      <vt:lpstr>Office Theme 2013 - 2022</vt:lpstr>
      <vt:lpstr>SigmaPlotGraphicObject.13</vt:lpstr>
      <vt:lpstr>Academic Affairs</vt:lpstr>
      <vt:lpstr>Office of the Provost</vt:lpstr>
      <vt:lpstr>FY 2023 Accomplishments</vt:lpstr>
      <vt:lpstr>FY 2023 Accomplishments</vt:lpstr>
      <vt:lpstr>FY 2023 Accomplishments</vt:lpstr>
      <vt:lpstr>PowerPoint Presentation</vt:lpstr>
      <vt:lpstr>Budget Request</vt:lpstr>
      <vt:lpstr>Supportive Data</vt:lpstr>
      <vt:lpstr>Budget Request</vt:lpstr>
      <vt:lpstr>Supportive Data</vt:lpstr>
      <vt:lpstr>Budget Request</vt:lpstr>
      <vt:lpstr>PowerPoint Presentation</vt:lpstr>
      <vt:lpstr>Budget Request</vt:lpstr>
      <vt:lpstr>Budget Request</vt:lpstr>
      <vt:lpstr>Summary of Budget Requests</vt:lpstr>
      <vt:lpstr>Self-funded New Initiatives </vt:lpstr>
      <vt:lpstr>Prospective “Big Ideas”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| Division Name</dc:title>
  <dc:creator>Smith, Brianna</dc:creator>
  <cp:lastModifiedBy>Nguyen, Du</cp:lastModifiedBy>
  <cp:revision>44</cp:revision>
  <dcterms:created xsi:type="dcterms:W3CDTF">2023-01-09T16:14:47Z</dcterms:created>
  <dcterms:modified xsi:type="dcterms:W3CDTF">2023-03-30T14:01:49Z</dcterms:modified>
</cp:coreProperties>
</file>